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84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56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8570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90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3687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3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87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2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2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4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53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0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69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1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5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40B87-76C1-4C81-BC7A-A2718FDF14FD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3BAA73-F9D0-4E3E-8F02-0C83AC59C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6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86E75D-64E9-4789-9E3F-6D7F4A43C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7"/>
            <a:ext cx="12207305" cy="684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6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1E30E-C3BA-4F9D-924D-8BED9E0AD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Compliance vs Commitment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DB2BF1A-2789-495D-AFEE-48BDB29044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8632831"/>
              </p:ext>
            </p:extLst>
          </p:nvPr>
        </p:nvGraphicFramePr>
        <p:xfrm>
          <a:off x="1099457" y="1894115"/>
          <a:ext cx="10515600" cy="38535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424857202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80209162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644341245"/>
                    </a:ext>
                  </a:extLst>
                </a:gridCol>
              </a:tblGrid>
              <a:tr h="7707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Compliance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Commitment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1583592"/>
                  </a:ext>
                </a:extLst>
              </a:tr>
              <a:tr h="77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Motivation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Supervision-driven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Purpose-driven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23081195"/>
                  </a:ext>
                </a:extLst>
              </a:tr>
              <a:tr h="77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Focus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Short-term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Long-term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837471225"/>
                  </a:ext>
                </a:extLst>
              </a:tr>
              <a:tr h="77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Control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External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Internal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5336960"/>
                  </a:ext>
                </a:extLst>
              </a:tr>
              <a:tr h="77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Behavior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Follows orders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Owns the goal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02179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592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FC5FE-507D-43E7-ABB6-A72883A0D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638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Creating High-Performance Teams</a:t>
            </a:r>
            <a:br>
              <a:rPr lang="en-US" dirty="0"/>
            </a:br>
            <a:r>
              <a:rPr lang="en-US" sz="3100" dirty="0"/>
              <a:t>Four Essential Team Roles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875A5C2-2E6F-4946-AF67-D4112FC9AD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5138315"/>
              </p:ext>
            </p:extLst>
          </p:nvPr>
        </p:nvGraphicFramePr>
        <p:xfrm>
          <a:off x="838200" y="2133600"/>
          <a:ext cx="10515600" cy="35269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84312874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107392351"/>
                    </a:ext>
                  </a:extLst>
                </a:gridCol>
              </a:tblGrid>
              <a:tr h="7053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Role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Function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10937577"/>
                  </a:ext>
                </a:extLst>
              </a:tr>
              <a:tr h="7053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Initiate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Generate ideas and start action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04284111"/>
                  </a:ext>
                </a:extLst>
              </a:tr>
              <a:tr h="7053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Follow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Support and implement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28679021"/>
                  </a:ext>
                </a:extLst>
              </a:tr>
              <a:tr h="7053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Oppose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Question to improve decisions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690034096"/>
                  </a:ext>
                </a:extLst>
              </a:tr>
              <a:tr h="7053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Observe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Reflect on team dynamics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78068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184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E2196-B391-41C8-BA76-4445D36CF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2 – Team Role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059CF-B1DE-487A-AA50-5F494E80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Steps: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Assign roles to each member.</a:t>
            </a:r>
          </a:p>
          <a:p>
            <a:pPr lvl="1"/>
            <a:r>
              <a:rPr lang="en-US" dirty="0"/>
              <a:t>Discuss a real PHC problem (e.g. absenteeism).</a:t>
            </a:r>
          </a:p>
          <a:p>
            <a:pPr lvl="1"/>
            <a:r>
              <a:rPr lang="en-US" dirty="0"/>
              <a:t>Observe each role’s influence.</a:t>
            </a:r>
          </a:p>
          <a:p>
            <a:pPr lvl="1"/>
            <a:r>
              <a:rPr lang="en-US" dirty="0"/>
              <a:t>Reflect: What if a role is missing?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Learning:</a:t>
            </a:r>
            <a:r>
              <a:rPr lang="en-US" dirty="0"/>
              <a:t> Diversity in roles creates balanced decisions and ownership.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862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2475D-0130-40EB-A33D-5968F27E3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Activity 3: Inspire Through Trust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D5CD5-4FAD-4FFF-90F5-3ACE935DE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Recall someone you trust and someone you don’t.</a:t>
            </a:r>
          </a:p>
          <a:p>
            <a:pPr lvl="1"/>
            <a:r>
              <a:rPr lang="en-US" dirty="0"/>
              <a:t>Reflect: What behaviors built or broke trust?</a:t>
            </a:r>
          </a:p>
          <a:p>
            <a:pPr lvl="1"/>
            <a:r>
              <a:rPr lang="en-US" dirty="0"/>
              <a:t>Discuss how to apply trust practices at work.</a:t>
            </a:r>
            <a:br>
              <a:rPr lang="en-US" dirty="0"/>
            </a:br>
            <a:endParaRPr lang="en-US" dirty="0"/>
          </a:p>
          <a:p>
            <a:pPr marL="0" lvl="0" indent="0">
              <a:buNone/>
            </a:pPr>
            <a:r>
              <a:rPr lang="en-US" b="1" dirty="0"/>
              <a:t>Key Points:</a:t>
            </a:r>
          </a:p>
          <a:p>
            <a:pPr marL="0" lvl="0" indent="0">
              <a:buNone/>
            </a:pPr>
            <a:endParaRPr lang="en-US" dirty="0"/>
          </a:p>
          <a:p>
            <a:pPr lvl="1"/>
            <a:r>
              <a:rPr lang="en-US" dirty="0"/>
              <a:t>Be consistent &amp; transparent.</a:t>
            </a:r>
          </a:p>
          <a:p>
            <a:pPr lvl="1"/>
            <a:r>
              <a:rPr lang="en-US" dirty="0"/>
              <a:t>Keep promises.</a:t>
            </a:r>
          </a:p>
          <a:p>
            <a:pPr lvl="1"/>
            <a:r>
              <a:rPr lang="en-US" dirty="0"/>
              <a:t>Show empathy and fairness.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15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616B2-ED22-4795-B608-E3D460B71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Activity 4: Inspire Through Acknowledgment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3E1C0-310F-4749-B37E-71707C2BC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Complete: “I acknowledge you for …” for each member.</a:t>
            </a:r>
          </a:p>
          <a:p>
            <a:pPr lvl="1"/>
            <a:r>
              <a:rPr lang="en-US" dirty="0"/>
              <a:t>Share and discuss impact on motivation.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Key Learning:</a:t>
            </a:r>
            <a:r>
              <a:rPr lang="en-US" dirty="0"/>
              <a:t> Appreciation energizes people and reinforces positive behavior.</a:t>
            </a:r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3495E59-2AC8-4B7E-B655-562CBECAF07D}"/>
              </a:ext>
            </a:extLst>
          </p:cNvPr>
          <p:cNvSpPr/>
          <p:nvPr/>
        </p:nvSpPr>
        <p:spPr>
          <a:xfrm>
            <a:off x="2830286" y="3744686"/>
            <a:ext cx="6379028" cy="2046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Recognition builds confidence and team spirit</a:t>
            </a:r>
          </a:p>
        </p:txBody>
      </p:sp>
    </p:spTree>
    <p:extLst>
      <p:ext uri="{BB962C8B-B14F-4D97-AF65-F5344CB8AC3E}">
        <p14:creationId xmlns:p14="http://schemas.microsoft.com/office/powerpoint/2010/main" val="169914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8ABD-E8C6-4BDF-A2BC-CA3893BA4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Managing Change and Producing Results</a:t>
            </a:r>
            <a:br>
              <a:rPr lang="en-US" b="1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0267B9-381F-4A1C-9FDA-8F8EBB0D4B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700271"/>
              </p:ext>
            </p:extLst>
          </p:nvPr>
        </p:nvGraphicFramePr>
        <p:xfrm>
          <a:off x="838200" y="2198913"/>
          <a:ext cx="10515600" cy="37246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646847309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01917999"/>
                    </a:ext>
                  </a:extLst>
                </a:gridCol>
              </a:tblGrid>
              <a:tr h="6357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Change Stage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Leader’s Role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69841754"/>
                  </a:ext>
                </a:extLst>
              </a:tr>
              <a:tr h="6357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Denial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Clarify and communicate facts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16156455"/>
                  </a:ext>
                </a:extLst>
              </a:tr>
              <a:tr h="6357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Resistance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Listen and validate feelings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06329587"/>
                  </a:ext>
                </a:extLst>
              </a:tr>
              <a:tr h="6357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Exploration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Encourage new ideas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19982960"/>
                  </a:ext>
                </a:extLst>
              </a:tr>
              <a:tr h="6357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Commitment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Reinforce ownership &amp; celebrate wins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12718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404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EAE3C-6AC8-4C8A-95CE-B16F21843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Ensuring Quality and Equity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81BA7-C2C7-4CD1-BEAD-6E262759C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Quality = Safe, Effective, Patient-Centered Care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Equity = Care for All, without discrimination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Leaders Promote Both By: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Ensuring equal access</a:t>
            </a:r>
          </a:p>
          <a:p>
            <a:pPr lvl="1"/>
            <a:r>
              <a:rPr lang="en-US" dirty="0"/>
              <a:t>Maintaining standards</a:t>
            </a:r>
          </a:p>
          <a:p>
            <a:pPr lvl="1"/>
            <a:r>
              <a:rPr lang="en-US" dirty="0"/>
              <a:t>Involving communities</a:t>
            </a:r>
          </a:p>
          <a:p>
            <a:pPr lvl="1"/>
            <a:r>
              <a:rPr lang="en-US" dirty="0"/>
              <a:t>Upholding fairness &amp; accountability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Reflection:</a:t>
            </a:r>
            <a:r>
              <a:rPr lang="en-US" dirty="0"/>
              <a:t> How do you ensure equitable care for vulnerable groups?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238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534FB-988A-43D7-B616-668076509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0229"/>
            <a:ext cx="10515600" cy="95045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Leading Through Breakdowns</a:t>
            </a:r>
            <a:br>
              <a:rPr lang="en-US" dirty="0"/>
            </a:br>
            <a:br>
              <a:rPr lang="en-US" dirty="0"/>
            </a:br>
            <a:r>
              <a:rPr lang="en-US" sz="2200" dirty="0"/>
              <a:t>Breakdowns = Opportunities for Learning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0028A25-C7E6-4C8C-A135-98B5F095B0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263721"/>
              </p:ext>
            </p:extLst>
          </p:nvPr>
        </p:nvGraphicFramePr>
        <p:xfrm>
          <a:off x="2090056" y="2466797"/>
          <a:ext cx="9927774" cy="38970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63887">
                  <a:extLst>
                    <a:ext uri="{9D8B030D-6E8A-4147-A177-3AD203B41FA5}">
                      <a16:colId xmlns:a16="http://schemas.microsoft.com/office/drawing/2014/main" val="4123152113"/>
                    </a:ext>
                  </a:extLst>
                </a:gridCol>
                <a:gridCol w="4963887">
                  <a:extLst>
                    <a:ext uri="{9D8B030D-6E8A-4147-A177-3AD203B41FA5}">
                      <a16:colId xmlns:a16="http://schemas.microsoft.com/office/drawing/2014/main" val="1671857408"/>
                    </a:ext>
                  </a:extLst>
                </a:gridCol>
              </a:tblGrid>
              <a:tr h="779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Common Reaction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Effective Response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697521376"/>
                  </a:ext>
                </a:extLst>
              </a:tr>
              <a:tr h="779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Ignore problem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Acknowledge it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370925597"/>
                  </a:ext>
                </a:extLst>
              </a:tr>
              <a:tr h="779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Blame others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Share responsibility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516784196"/>
                  </a:ext>
                </a:extLst>
              </a:tr>
              <a:tr h="779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Lose teamwork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Rebuild trust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447951240"/>
                  </a:ext>
                </a:extLst>
              </a:tr>
              <a:tr h="779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Avoid accountability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Reflect and act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57111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977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AEED-133F-4D22-A928-9EDDB8C0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accent5">
                    <a:lumMod val="50000"/>
                  </a:schemeClr>
                </a:solidFill>
              </a:rPr>
              <a:t>MODULE ONE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UNDERSTANDING MANAGEMENT, LEADERSHIP &amp; GOVERNANCE 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 PRIMARY HEALTHCARE SETTINGS</a:t>
            </a:r>
          </a:p>
        </p:txBody>
      </p:sp>
      <p:pic>
        <p:nvPicPr>
          <p:cNvPr id="4" name="Content Placeholder 3" descr="Good governance is the need of the hour ...">
            <a:extLst>
              <a:ext uri="{FF2B5EF4-FFF2-40B4-BE49-F238E27FC236}">
                <a16:creationId xmlns:a16="http://schemas.microsoft.com/office/drawing/2014/main" id="{541CCB1F-884A-46B4-A413-AC7B1AB799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452" y="2425148"/>
            <a:ext cx="5194852" cy="34190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553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CAB00-C32B-4914-998C-1CD845DF5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Session 1.5 </a:t>
            </a:r>
            <a:br>
              <a:rPr lang="en-US" b="1" dirty="0"/>
            </a:br>
            <a:r>
              <a:rPr lang="en-US" b="1" dirty="0"/>
              <a:t>Leading the Health Team</a:t>
            </a:r>
            <a:br>
              <a:rPr lang="en-US" dirty="0"/>
            </a:br>
            <a:r>
              <a:rPr lang="en-US" i="1" dirty="0"/>
              <a:t>Leadership and Management in Primary Health Care (PHC)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474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9FC40-8CB3-487B-B395-8CA352FAB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F4111-E2F7-4C63-A363-BC15EB468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Leadership in health systems is more than management—it’s </a:t>
            </a:r>
            <a:r>
              <a:rPr lang="en-US" b="1" dirty="0"/>
              <a:t>inspiration, coaching, and empowerment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PHC leaders guide teams through challenges, build </a:t>
            </a:r>
            <a:r>
              <a:rPr lang="en-US" b="1" dirty="0"/>
              <a:t>trust and accountability</a:t>
            </a:r>
            <a:r>
              <a:rPr lang="en-US" dirty="0"/>
              <a:t>, and promote </a:t>
            </a:r>
            <a:r>
              <a:rPr lang="en-US" b="1" dirty="0"/>
              <a:t>quality, equity and motivation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This session focuses on </a:t>
            </a:r>
            <a:r>
              <a:rPr lang="en-US" b="1" dirty="0"/>
              <a:t>coaching, commitment, trust, high-performance teamwork, change, and learning through breakdowns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192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59E45-9A21-454F-8D24-6D494099E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A9C052-FCE1-42DC-8AE0-6879BFF2AD9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87" y="1690688"/>
            <a:ext cx="7707084" cy="4318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3386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0AC7A-E072-42A9-BA6F-DAEADB141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Coaching to Support Others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25970-A762-4EE2-BE44-F1A1DE527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Coaching = a supportive conversation</a:t>
            </a:r>
            <a:r>
              <a:rPr lang="en-US" dirty="0"/>
              <a:t> that helps others reach their goals.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Good coaches:</a:t>
            </a:r>
          </a:p>
          <a:p>
            <a:pPr lvl="1"/>
            <a:r>
              <a:rPr lang="en-US" dirty="0"/>
              <a:t>Build trust</a:t>
            </a:r>
          </a:p>
          <a:p>
            <a:pPr lvl="1"/>
            <a:r>
              <a:rPr lang="en-US" dirty="0"/>
              <a:t>Listen actively</a:t>
            </a:r>
          </a:p>
          <a:p>
            <a:pPr lvl="1"/>
            <a:r>
              <a:rPr lang="en-US" dirty="0"/>
              <a:t>Ask guiding questions</a:t>
            </a:r>
          </a:p>
          <a:p>
            <a:pPr lvl="1"/>
            <a:r>
              <a:rPr lang="en-US" dirty="0"/>
              <a:t>Enable self-reflection and ownership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Coaching develops people—it doesn’t direct them.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42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CC63F-86B2-48F1-9790-CB5071FC0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Coaching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F67EA-81C3-48A1-8253-2F624681A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0170" y="1825625"/>
            <a:ext cx="8893629" cy="4836432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Recall your best coach/mentor.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Note their key qualities.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Share and identify common traits.</a:t>
            </a:r>
            <a:br>
              <a:rPr lang="en-US" dirty="0"/>
            </a:br>
            <a:endParaRPr lang="en-US" dirty="0"/>
          </a:p>
          <a:p>
            <a:pPr marL="0" lvl="0" indent="0">
              <a:buNone/>
            </a:pPr>
            <a:r>
              <a:rPr lang="en-US" b="1" dirty="0"/>
              <a:t>	Role Play:</a:t>
            </a:r>
            <a:endParaRPr lang="en-US" dirty="0"/>
          </a:p>
          <a:p>
            <a:pPr lvl="2"/>
            <a:r>
              <a:rPr lang="en-US" i="1" dirty="0"/>
              <a:t>Bad example:</a:t>
            </a:r>
            <a:r>
              <a:rPr lang="en-US" dirty="0"/>
              <a:t> Supervisor criticizes.</a:t>
            </a:r>
          </a:p>
          <a:p>
            <a:pPr lvl="2"/>
            <a:r>
              <a:rPr lang="en-US" i="1" dirty="0"/>
              <a:t>Good example:</a:t>
            </a:r>
            <a:r>
              <a:rPr lang="en-US" dirty="0"/>
              <a:t> Supervisor listens &amp; guides.</a:t>
            </a:r>
          </a:p>
          <a:p>
            <a:pPr lvl="1"/>
            <a:endParaRPr lang="en-US" b="1" dirty="0"/>
          </a:p>
          <a:p>
            <a:pPr marL="457200" lvl="1" indent="0">
              <a:buNone/>
            </a:pPr>
            <a:r>
              <a:rPr lang="en-US" b="1" dirty="0"/>
              <a:t>Debrief:</a:t>
            </a:r>
            <a:endParaRPr lang="en-US" dirty="0"/>
          </a:p>
          <a:p>
            <a:pPr lvl="2"/>
            <a:r>
              <a:rPr lang="en-US" dirty="0"/>
              <a:t>How did each style feel?</a:t>
            </a:r>
          </a:p>
          <a:p>
            <a:pPr lvl="2"/>
            <a:r>
              <a:rPr lang="en-US" dirty="0"/>
              <a:t>What improved motivation?</a:t>
            </a:r>
            <a:br>
              <a:rPr lang="en-US" dirty="0"/>
            </a:br>
            <a:endParaRPr lang="en-US" dirty="0"/>
          </a:p>
          <a:p>
            <a:pPr marL="914400" lvl="2" indent="0">
              <a:buNone/>
            </a:pPr>
            <a:r>
              <a:rPr lang="en-US" b="1" dirty="0"/>
              <a:t>Key Message:</a:t>
            </a:r>
            <a:r>
              <a:rPr lang="en-US" dirty="0"/>
              <a:t> Coaching = Listening + Inquiry + Empathy.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03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42DB8-D6E6-4F64-B9A0-3EB1E4297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Three-Person Coaching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D79AB-23C7-4AFA-AAF0-497051DCB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Form triads → rotate roles: </a:t>
            </a:r>
            <a:r>
              <a:rPr lang="en-US" b="1" dirty="0"/>
              <a:t>Coach, </a:t>
            </a:r>
            <a:r>
              <a:rPr lang="en-US" b="1" dirty="0" err="1"/>
              <a:t>Coachee</a:t>
            </a:r>
            <a:r>
              <a:rPr lang="en-US" b="1" dirty="0"/>
              <a:t>, Observer</a:t>
            </a:r>
            <a:br>
              <a:rPr lang="en-US" dirty="0"/>
            </a:br>
            <a:r>
              <a:rPr lang="en-US" b="1" dirty="0"/>
              <a:t>Coach:</a:t>
            </a:r>
            <a:r>
              <a:rPr lang="en-US" dirty="0"/>
              <a:t> Listen &amp; ask questions (no advice).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Sample questions: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What are you trying to achieve?</a:t>
            </a:r>
          </a:p>
          <a:p>
            <a:pPr lvl="1"/>
            <a:r>
              <a:rPr lang="en-US" dirty="0"/>
              <a:t>What’s holding you back?</a:t>
            </a:r>
          </a:p>
          <a:p>
            <a:pPr lvl="1"/>
            <a:r>
              <a:rPr lang="en-US" dirty="0"/>
              <a:t>What support helps?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Observer notes:</a:t>
            </a:r>
            <a:r>
              <a:rPr lang="en-US" dirty="0"/>
              <a:t> Support, listening quality, motivation afterwards.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Debrief:</a:t>
            </a:r>
            <a:r>
              <a:rPr lang="en-US" dirty="0"/>
              <a:t> How can coaching improve PHC team performance?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27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6C183-F801-4AB6-BAD8-2FF21BBF7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OALFA Coaching Technique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7151C1-5BC4-4788-8233-4EF3C50856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802702"/>
              </p:ext>
            </p:extLst>
          </p:nvPr>
        </p:nvGraphicFramePr>
        <p:xfrm>
          <a:off x="2068286" y="1690688"/>
          <a:ext cx="9285514" cy="4601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6653">
                  <a:extLst>
                    <a:ext uri="{9D8B030D-6E8A-4147-A177-3AD203B41FA5}">
                      <a16:colId xmlns:a16="http://schemas.microsoft.com/office/drawing/2014/main" val="1199366063"/>
                    </a:ext>
                  </a:extLst>
                </a:gridCol>
                <a:gridCol w="5628861">
                  <a:extLst>
                    <a:ext uri="{9D8B030D-6E8A-4147-A177-3AD203B41FA5}">
                      <a16:colId xmlns:a16="http://schemas.microsoft.com/office/drawing/2014/main" val="1117492014"/>
                    </a:ext>
                  </a:extLst>
                </a:gridCol>
              </a:tblGrid>
              <a:tr h="638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Step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Meaning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98538924"/>
                  </a:ext>
                </a:extLst>
              </a:tr>
              <a:tr h="638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Observe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Understand the person and situation.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92909287"/>
                  </a:ext>
                </a:extLst>
              </a:tr>
              <a:tr h="638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Ask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Use open-ended questions to explore.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08811776"/>
                  </a:ext>
                </a:extLst>
              </a:tr>
              <a:tr h="638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Listen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Attend to words and feelings.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36246993"/>
                  </a:ext>
                </a:extLst>
              </a:tr>
              <a:tr h="638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Feedback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Offer specific, supportive input.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38139687"/>
                  </a:ext>
                </a:extLst>
              </a:tr>
              <a:tr h="638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Agree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End with shared, actionable next steps.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34224680"/>
                  </a:ext>
                </a:extLst>
              </a:tr>
              <a:tr h="76923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Key Takeaway: OALFA builds trust and accountability in coaching.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393712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30069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706</TotalTime>
  <Words>628</Words>
  <Application>Microsoft Office PowerPoint</Application>
  <PresentationFormat>Widescreen</PresentationFormat>
  <Paragraphs>131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Wingdings 3</vt:lpstr>
      <vt:lpstr>Wisp</vt:lpstr>
      <vt:lpstr>PowerPoint Presentation</vt:lpstr>
      <vt:lpstr>MODULE ONE  UNDERSTANDING MANAGEMENT, LEADERSHIP &amp; GOVERNANCE  IN PRIMARY HEALTHCARE SETTINGS</vt:lpstr>
      <vt:lpstr>Session 1.5  Leading the Health Team Leadership and Management in Primary Health Care (PHC) </vt:lpstr>
      <vt:lpstr>Introduction</vt:lpstr>
      <vt:lpstr>Session Objectives</vt:lpstr>
      <vt:lpstr>Coaching to Support Others</vt:lpstr>
      <vt:lpstr>Exploring Coaching</vt:lpstr>
      <vt:lpstr>Three-Person Coaching Exercise</vt:lpstr>
      <vt:lpstr>OALFA Coaching Technique</vt:lpstr>
      <vt:lpstr>Compliance vs Commitment</vt:lpstr>
      <vt:lpstr>Creating High-Performance Teams Four Essential Team Roles </vt:lpstr>
      <vt:lpstr>Activity 2 – Team Role Simulation</vt:lpstr>
      <vt:lpstr>Activity 3: Inspire Through Trust </vt:lpstr>
      <vt:lpstr>Activity 4: Inspire Through Acknowledgment </vt:lpstr>
      <vt:lpstr>Managing Change and Producing Results </vt:lpstr>
      <vt:lpstr>Ensuring Quality and Equity</vt:lpstr>
      <vt:lpstr>Leading Through Breakdowns  Breakdowns = Opportunities for Learning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12</cp:revision>
  <dcterms:created xsi:type="dcterms:W3CDTF">2025-11-11T18:03:58Z</dcterms:created>
  <dcterms:modified xsi:type="dcterms:W3CDTF">2025-11-12T17:02:42Z</dcterms:modified>
</cp:coreProperties>
</file>